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382" r:id="rId5"/>
    <p:sldId id="383" r:id="rId6"/>
    <p:sldId id="374" r:id="rId7"/>
    <p:sldId id="369" r:id="rId8"/>
    <p:sldId id="370" r:id="rId9"/>
    <p:sldId id="371" r:id="rId10"/>
    <p:sldId id="375" r:id="rId11"/>
    <p:sldId id="377" r:id="rId12"/>
    <p:sldId id="388" r:id="rId13"/>
    <p:sldId id="384" r:id="rId14"/>
    <p:sldId id="385" r:id="rId15"/>
    <p:sldId id="380" r:id="rId16"/>
    <p:sldId id="379" r:id="rId17"/>
    <p:sldId id="387" r:id="rId18"/>
    <p:sldId id="373" r:id="rId19"/>
    <p:sldId id="431" r:id="rId20"/>
    <p:sldId id="392" r:id="rId21"/>
    <p:sldId id="429" r:id="rId22"/>
    <p:sldId id="393" r:id="rId23"/>
    <p:sldId id="416" r:id="rId24"/>
    <p:sldId id="435" r:id="rId25"/>
    <p:sldId id="428" r:id="rId26"/>
    <p:sldId id="414" r:id="rId27"/>
    <p:sldId id="415" r:id="rId28"/>
    <p:sldId id="401" r:id="rId29"/>
    <p:sldId id="402" r:id="rId30"/>
    <p:sldId id="396" r:id="rId31"/>
    <p:sldId id="400" r:id="rId32"/>
    <p:sldId id="403" r:id="rId33"/>
    <p:sldId id="405" r:id="rId34"/>
    <p:sldId id="437" r:id="rId35"/>
    <p:sldId id="436" r:id="rId36"/>
    <p:sldId id="441" r:id="rId37"/>
    <p:sldId id="451" r:id="rId38"/>
    <p:sldId id="408" r:id="rId39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81" userDrawn="1">
          <p15:clr>
            <a:srgbClr val="A4A3A4"/>
          </p15:clr>
        </p15:guide>
        <p15:guide id="2" pos="2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ric Tao" initials="" lastIdx="1" clrIdx="0"/>
  <p:cmAuthor id="1" name="Feifei Ma" initials="" lastIdx="3" clrIdx="1"/>
  <p:cmAuthor id="2" name="Yihao Zhang" initials="" lastIdx="6" clrIdx="2"/>
  <p:cmAuthor id="3" name="Zhongtian Xu" initials="" lastIdx="1" clrIdx="3"/>
  <p:cmAuthor id="4" name="Lita APP" initials="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81"/>
        <p:guide pos="293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8dee1d198_1_3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8dee1d198_1_3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9dfbbccce_0_33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79dfbbccce_0_33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9dfbbccce_0_33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79dfbbccce_0_33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9dfbbccce_0_33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79dfbbccce_0_33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9dfbbccce_0_33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79dfbbccce_0_334:notes"/>
          <p:cNvSpPr txBox="1"/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3d643d0df_0_6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43d643d0df_0_6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>
                <a:solidFill>
                  <a:schemeClr val="dk1"/>
                </a:solidFill>
              </a:rPr>
              <a:t>And I hope you get lots of users to authenticate! Millions of them! Make sure that each of them has a seamless–and secure–login experience for your Firebase app.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>
                <a:solidFill>
                  <a:schemeClr val="dk1"/>
                </a:solidFill>
              </a:rPr>
              <a:t>Thanks for listening - stay safe and secure!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79dfbbccce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79dfbbccce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solidFill>
          <a:srgbClr val="F0F0F0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66916" y="466550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04966" y="466550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543016" y="466550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3581066" y="466550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66916" y="1789934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504966" y="1789934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543016" y="1789934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581066" y="1789934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66916" y="3113318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504966" y="3113318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543016" y="3113318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81066" y="3113318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4670016" y="3113318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4670016" y="1789934"/>
            <a:ext cx="793800" cy="793800"/>
          </a:xfrm>
          <a:prstGeom prst="ellipse">
            <a:avLst/>
          </a:prstGeom>
          <a:solidFill>
            <a:srgbClr val="F0F0F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04278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542328" y="13329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599753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80326" y="1332901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704020202020204"/>
              <a:buNone/>
            </a:pPr>
            <a:r>
              <a:rPr lang="en-GB" sz="700" b="1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704020202020204"/>
              <a:buNone/>
            </a:pPr>
            <a:r>
              <a:rPr lang="en-GB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04275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542325" y="2656300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99750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2580325" y="2656275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704020202020204"/>
              <a:buNone/>
            </a:pPr>
            <a:r>
              <a:rPr lang="en-GB" sz="700" b="1">
                <a:latin typeface="Google Sans"/>
                <a:ea typeface="Google Sans"/>
                <a:cs typeface="Google Sans"/>
                <a:sym typeface="Google Sans"/>
              </a:rPr>
              <a:t>Halftone Yellow </a:t>
            </a:r>
            <a:r>
              <a:rPr lang="en-GB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504278" y="40111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##c3ecf6</a:t>
            </a:r>
            <a:endParaRPr sz="1700">
              <a:solidFill>
                <a:schemeClr val="dk2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542328" y="4011196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599753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580326" y="4011194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704020202020204"/>
              <a:buNone/>
            </a:pPr>
            <a:r>
              <a:rPr lang="en-GB" sz="700" b="1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704020202020204"/>
              <a:buNone/>
            </a:pPr>
            <a:r>
              <a:rPr lang="en-GB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687878" y="2656287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687878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E1 Basic Text Blue">
  <p:cSld name="TITLE_1_2">
    <p:bg>
      <p:bgPr>
        <a:solidFill>
          <a:srgbClr val="0075EF"/>
        </a:solid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/>
          <a:srcRect l="-3205" t="-9601" r="53513" b="-49356"/>
          <a:stretch>
            <a:fillRect/>
          </a:stretch>
        </p:blipFill>
        <p:spPr>
          <a:xfrm>
            <a:off x="161600" y="4832175"/>
            <a:ext cx="740664" cy="23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H1 Product Grouping Blue">
  <p:cSld name="TITLE_2_3_1_1_1_1_1_1_1_1">
    <p:bg>
      <p:bgPr>
        <a:solidFill>
          <a:srgbClr val="E5EFFF"/>
        </a:solidFill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/>
          <a:srcRect r="53810"/>
          <a:stretch>
            <a:fillRect/>
          </a:stretch>
        </p:blipFill>
        <p:spPr>
          <a:xfrm>
            <a:off x="187125" y="4832175"/>
            <a:ext cx="740664" cy="164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94607" y="2077456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1593450" y="2372300"/>
            <a:ext cx="48246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3650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&amp; Two Columns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6"/>
          <p:cNvSpPr txBox="1"/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●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 panose="00000009000000000000"/>
              <a:buChar char="■"/>
              <a:defRPr sz="160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6" name="Google Shape;36;p9"/>
          <p:cNvSpPr txBox="1"/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9"/>
          <p:cNvSpPr txBox="1"/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 panose="00000009000000000000"/>
              <a:buNone/>
              <a:defRPr sz="2500" b="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 panose="00000009000000000000"/>
              <a:buNone/>
              <a:defRPr sz="2500" b="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9pPr>
          </a:lstStyle>
          <a:p/>
        </p:txBody>
      </p:sp>
      <p:pic>
        <p:nvPicPr>
          <p:cNvPr id="39" name="Google Shape;39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3" name="Google Shape;43;p10"/>
          <p:cNvSpPr txBox="1"/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 b="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 panose="00000009000000000000"/>
              <a:buNone/>
              <a:defRPr b="0">
                <a:solidFill>
                  <a:srgbClr val="5F6368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 panose="00000009000000000000"/>
              <a:buChar char="●"/>
              <a:defRPr sz="1800">
                <a:solidFill>
                  <a:schemeClr val="dk2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3.xml"/><Relationship Id="rId2" Type="http://schemas.openxmlformats.org/officeDocument/2006/relationships/image" Target="../media/image23.png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7.png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9.png"/><Relationship Id="rId3" Type="http://schemas.openxmlformats.org/officeDocument/2006/relationships/tags" Target="../tags/tag19.xml"/><Relationship Id="rId2" Type="http://schemas.openxmlformats.org/officeDocument/2006/relationships/image" Target="../media/image28.png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37.jpeg"/><Relationship Id="rId5" Type="http://schemas.openxmlformats.org/officeDocument/2006/relationships/tags" Target="../tags/tag24.xml"/><Relationship Id="rId4" Type="http://schemas.openxmlformats.org/officeDocument/2006/relationships/image" Target="../media/image36.jpeg"/><Relationship Id="rId3" Type="http://schemas.openxmlformats.org/officeDocument/2006/relationships/tags" Target="../tags/tag23.xml"/><Relationship Id="rId2" Type="http://schemas.openxmlformats.org/officeDocument/2006/relationships/image" Target="../media/image35.png"/><Relationship Id="rId1" Type="http://schemas.openxmlformats.org/officeDocument/2006/relationships/tags" Target="../tags/tag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4.jpeg"/><Relationship Id="rId7" Type="http://schemas.openxmlformats.org/officeDocument/2006/relationships/tags" Target="../tags/tag5.xml"/><Relationship Id="rId6" Type="http://schemas.openxmlformats.org/officeDocument/2006/relationships/image" Target="../media/image13.jpeg"/><Relationship Id="rId5" Type="http://schemas.openxmlformats.org/officeDocument/2006/relationships/tags" Target="../tags/tag4.xml"/><Relationship Id="rId4" Type="http://schemas.openxmlformats.org/officeDocument/2006/relationships/image" Target="../media/image12.jpeg"/><Relationship Id="rId3" Type="http://schemas.openxmlformats.org/officeDocument/2006/relationships/tags" Target="../tags/tag3.xml"/><Relationship Id="rId2" Type="http://schemas.openxmlformats.org/officeDocument/2006/relationships/image" Target="../media/image11.jpeg"/><Relationship Id="rId10" Type="http://schemas.openxmlformats.org/officeDocument/2006/relationships/notesSlide" Target="../notesSlides/notesSlide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type="title"/>
          </p:nvPr>
        </p:nvSpPr>
        <p:spPr>
          <a:xfrm>
            <a:off x="278130" y="1740535"/>
            <a:ext cx="4846955" cy="17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665">
                <a:sym typeface="+mn-ea"/>
              </a:rPr>
            </a:br>
            <a:r>
              <a:rPr lang="en-GB" sz="2665">
                <a:sym typeface="+mn-ea"/>
              </a:rPr>
              <a:t>Firebase Cloud Messaging </a:t>
            </a:r>
            <a:br>
              <a:rPr lang="en-GB" sz="2665">
                <a:sym typeface="+mn-ea"/>
              </a:rPr>
            </a:br>
            <a:r>
              <a:rPr lang="en-GB" sz="2665">
                <a:sym typeface="+mn-ea"/>
              </a:rPr>
              <a:t> </a:t>
            </a:r>
            <a:r>
              <a:rPr lang="en-US" altLang="en-GB" sz="2665">
                <a:sym typeface="+mn-ea"/>
              </a:rPr>
              <a:t>      </a:t>
            </a:r>
            <a:r>
              <a:rPr lang="en-GB" sz="2665">
                <a:sym typeface="+mn-ea"/>
              </a:rPr>
              <a:t>在移动端应用</a:t>
            </a:r>
            <a:endParaRPr sz="2665"/>
          </a:p>
        </p:txBody>
      </p:sp>
      <p:sp>
        <p:nvSpPr>
          <p:cNvPr id="91" name="Google Shape;91;p15"/>
          <p:cNvSpPr txBox="1"/>
          <p:nvPr/>
        </p:nvSpPr>
        <p:spPr>
          <a:xfrm>
            <a:off x="824115" y="997332"/>
            <a:ext cx="211110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altLang="en-GB"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78130" y="3375660"/>
            <a:ext cx="1869440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 </a:t>
            </a:r>
            <a:r>
              <a:rPr lang="zh-CN" altLang="en-US" sz="20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张海龙</a:t>
            </a:r>
            <a:r>
              <a:rPr lang="en-US" altLang="zh-CN" sz="20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(Jason)</a:t>
            </a:r>
            <a:endParaRPr lang="en-US" altLang="zh-CN" sz="20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Firebase GDE</a:t>
            </a:r>
            <a:endParaRPr lang="en-US" altLang="zh-CN" sz="20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图片 1" descr="MyAva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285" y="0"/>
            <a:ext cx="419608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694690" y="2077720"/>
            <a:ext cx="638238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CN" altLang="en-GB" sz="3760"/>
            </a:br>
            <a:r>
              <a:rPr lang="en-US" altLang="zh-CN" sz="3760"/>
              <a:t>FCM </a:t>
            </a:r>
            <a:r>
              <a:rPr lang="zh-CN" altLang="en-US" sz="3760"/>
              <a:t>前后端</a:t>
            </a:r>
            <a:r>
              <a:rPr lang="zh-CN" altLang="en-US" sz="3760"/>
              <a:t>配置</a:t>
            </a:r>
            <a:endParaRPr lang="zh-CN" altLang="en-US" sz="3760"/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0"/>
            <a:ext cx="9142730" cy="4067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70" y="4375150"/>
            <a:ext cx="9142730" cy="471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/>
              <a:t>注意：</a:t>
            </a:r>
            <a:r>
              <a:rPr lang="en-US" altLang="zh-CN" sz="2000"/>
              <a:t>Google Play </a:t>
            </a:r>
            <a:r>
              <a:rPr lang="zh-CN" altLang="en-US" sz="2000"/>
              <a:t>二次签名的坑</a:t>
            </a:r>
            <a:endParaRPr lang="zh-CN" altLang="en-US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9143365" cy="51409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86995"/>
            <a:ext cx="9144000" cy="47466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4659630"/>
            <a:ext cx="9144000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/>
              <a:t>该</a:t>
            </a:r>
            <a:r>
              <a:rPr lang="en-US" altLang="zh-CN" sz="2000"/>
              <a:t>Json</a:t>
            </a:r>
            <a:r>
              <a:rPr lang="zh-CN" altLang="en-US" sz="2000"/>
              <a:t>文件同样适用于校验</a:t>
            </a:r>
            <a:r>
              <a:rPr lang="en-US" altLang="zh-CN" sz="2000"/>
              <a:t>Google Pay</a:t>
            </a:r>
            <a:r>
              <a:rPr lang="zh-CN" altLang="en-US" sz="2000"/>
              <a:t>订单</a:t>
            </a:r>
            <a:endParaRPr lang="zh-CN" altLang="en-US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694690" y="2077720"/>
            <a:ext cx="638238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CN" altLang="en-GB" sz="3760"/>
            </a:br>
            <a:endParaRPr lang="zh-CN" altLang="en-US" sz="3760"/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Google Sans"/>
                <a:ea typeface="Google Sans"/>
                <a:cs typeface="Google Sans"/>
                <a:sym typeface="Google Sans"/>
              </a:rPr>
              <a:t>China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3820"/>
            <a:ext cx="9143365" cy="4975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iagram-FCM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635" cy="50520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48585" y="258445"/>
            <a:ext cx="417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安卓获取</a:t>
            </a:r>
            <a:r>
              <a:rPr lang="en-US" altLang="zh-CN" sz="2400"/>
              <a:t> FCM Token</a:t>
            </a:r>
            <a:endParaRPr lang="en-US" altLang="zh-CN" sz="2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" y="718185"/>
            <a:ext cx="9145270" cy="442468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480185" y="4683125"/>
            <a:ext cx="417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注意：</a:t>
            </a:r>
            <a:r>
              <a:rPr lang="en-US" altLang="zh-CN" sz="2400"/>
              <a:t>token</a:t>
            </a:r>
            <a:r>
              <a:rPr lang="zh-CN" altLang="en-US" sz="2400"/>
              <a:t>最长时效</a:t>
            </a:r>
            <a:r>
              <a:rPr lang="en-US" altLang="zh-CN" sz="2400"/>
              <a:t>270</a:t>
            </a:r>
            <a:r>
              <a:rPr lang="zh-CN" altLang="en-US" sz="2400"/>
              <a:t>天</a:t>
            </a:r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48585" y="131445"/>
            <a:ext cx="4177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安卓接收</a:t>
            </a:r>
            <a:r>
              <a:rPr lang="en-US" altLang="zh-CN" sz="2400"/>
              <a:t> FCM </a:t>
            </a:r>
            <a:r>
              <a:rPr lang="en-US" altLang="zh-CN" sz="2400"/>
              <a:t>Message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86765"/>
            <a:ext cx="9144000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85695" y="131445"/>
            <a:ext cx="6758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Android  </a:t>
            </a:r>
            <a:r>
              <a:rPr lang="en-US" altLang="zh-CN" sz="2400"/>
              <a:t>SubscribeToTopic 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24865"/>
            <a:ext cx="9144000" cy="4215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694690" y="2077720"/>
            <a:ext cx="638238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CN" altLang="en-GB" sz="3760"/>
            </a:br>
            <a:r>
              <a:rPr lang="en-US" altLang="zh-CN" sz="3760"/>
              <a:t>push 原理</a:t>
            </a:r>
            <a:r>
              <a:rPr lang="zh-CN" altLang="en-US" sz="3760"/>
              <a:t>是</a:t>
            </a:r>
            <a:r>
              <a:rPr lang="zh-CN" altLang="en-US" sz="3760"/>
              <a:t>什么？</a:t>
            </a:r>
            <a:endParaRPr lang="zh-CN" altLang="en-US" sz="3760"/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17420" y="131445"/>
            <a:ext cx="4760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Backend </a:t>
            </a:r>
            <a:r>
              <a:rPr lang="zh-CN" altLang="en-US" sz="2400"/>
              <a:t>发送消息</a:t>
            </a:r>
            <a:r>
              <a:rPr lang="en-US" altLang="zh-CN" sz="2400"/>
              <a:t>API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91820"/>
            <a:ext cx="9042400" cy="45631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17420" y="0"/>
            <a:ext cx="4760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</a:t>
            </a:r>
            <a:r>
              <a:rPr lang="en-US" altLang="zh-CN" sz="2400"/>
              <a:t>Backend Send FCM </a:t>
            </a:r>
            <a:r>
              <a:rPr lang="en-US" altLang="zh-CN" sz="2400"/>
              <a:t>Message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47625" y="408305"/>
            <a:ext cx="9191625" cy="51047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6705" y="0"/>
            <a:ext cx="5027295" cy="514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48895" y="0"/>
            <a:ext cx="43484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17420" y="26670"/>
            <a:ext cx="4760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</a:t>
            </a:r>
            <a:r>
              <a:rPr lang="en-US" altLang="zh-CN" sz="2400"/>
              <a:t>APP Send FCM </a:t>
            </a:r>
            <a:r>
              <a:rPr lang="en-US" altLang="zh-CN" sz="2400"/>
              <a:t>Message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87045"/>
            <a:ext cx="9144000" cy="48202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88925" y="1823720"/>
            <a:ext cx="7258050" cy="2799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CN" altLang="en-US" sz="2220">
                <a:sym typeface="+mn-ea"/>
              </a:rPr>
            </a:br>
            <a:r>
              <a:rPr lang="zh-CN" altLang="en-US" sz="2220">
                <a:sym typeface="+mn-ea"/>
              </a:rPr>
              <a:t>常见问题</a:t>
            </a:r>
            <a:r>
              <a:rPr lang="en-US" altLang="zh-CN" sz="2220">
                <a:sym typeface="+mn-ea"/>
              </a:rPr>
              <a:t>(</a:t>
            </a:r>
            <a:r>
              <a:rPr lang="zh-CN" altLang="en-US" sz="2220">
                <a:sym typeface="+mn-ea"/>
              </a:rPr>
              <a:t>一</a:t>
            </a:r>
            <a:r>
              <a:rPr lang="en-US" altLang="zh-CN" sz="2220">
                <a:sym typeface="+mn-ea"/>
              </a:rPr>
              <a:t>) : APP</a:t>
            </a:r>
            <a:r>
              <a:rPr lang="zh-CN" altLang="en-US" sz="2220">
                <a:sym typeface="+mn-ea"/>
              </a:rPr>
              <a:t>在前台时可以收到onMessageReceived</a:t>
            </a:r>
            <a:r>
              <a:rPr lang="en-US" altLang="zh-CN" sz="2220">
                <a:sym typeface="+mn-ea"/>
              </a:rPr>
              <a:t>()</a:t>
            </a:r>
            <a:r>
              <a:rPr lang="zh-CN" altLang="en-US" sz="2220">
                <a:sym typeface="+mn-ea"/>
              </a:rPr>
              <a:t>但是不显示</a:t>
            </a:r>
            <a:r>
              <a:rPr lang="en-US" altLang="zh-CN" sz="2220">
                <a:sym typeface="+mn-ea"/>
              </a:rPr>
              <a:t>Notification</a:t>
            </a:r>
            <a:r>
              <a:rPr lang="zh-CN" altLang="en-US" sz="2220">
                <a:ea typeface="宋体" charset="0"/>
                <a:sym typeface="+mn-ea"/>
              </a:rPr>
              <a:t>，</a:t>
            </a:r>
            <a:br>
              <a:rPr lang="zh-CN" altLang="en-US" sz="2220">
                <a:ea typeface="宋体" charset="0"/>
                <a:sym typeface="+mn-ea"/>
              </a:rPr>
            </a:br>
            <a:r>
              <a:rPr lang="zh-CN" altLang="en-US" sz="2220">
                <a:ea typeface="宋体" charset="0"/>
                <a:sym typeface="+mn-ea"/>
              </a:rPr>
              <a:t>后台时显示</a:t>
            </a:r>
            <a:r>
              <a:rPr lang="en-US" altLang="zh-CN" sz="2220">
                <a:ea typeface="宋体" charset="0"/>
                <a:sym typeface="+mn-ea"/>
              </a:rPr>
              <a:t>Notification</a:t>
            </a:r>
            <a:r>
              <a:rPr lang="zh-CN" altLang="en-US" sz="2220">
                <a:ea typeface="宋体" charset="0"/>
                <a:sym typeface="+mn-ea"/>
              </a:rPr>
              <a:t>但是不</a:t>
            </a:r>
            <a:r>
              <a:rPr lang="zh-CN" altLang="en-US" sz="2220">
                <a:sym typeface="+mn-ea"/>
              </a:rPr>
              <a:t>onMessageReceived</a:t>
            </a:r>
            <a:r>
              <a:rPr lang="en-US" altLang="zh-CN" sz="2220">
                <a:sym typeface="+mn-ea"/>
              </a:rPr>
              <a:t>()</a:t>
            </a:r>
            <a:endParaRPr lang="en-US" altLang="zh-CN" sz="2220">
              <a:ea typeface="宋体" charset="0"/>
              <a:sym typeface="+mn-e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92580" y="163195"/>
            <a:ext cx="5296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 </a:t>
            </a:r>
            <a:r>
              <a:rPr lang="zh-CN" altLang="en-US" sz="2400"/>
              <a:t>这个跟</a:t>
            </a:r>
            <a:r>
              <a:rPr lang="en-US" altLang="zh-CN" sz="2400">
                <a:sym typeface="+mn-ea"/>
              </a:rPr>
              <a:t>Backend </a:t>
            </a:r>
            <a:r>
              <a:rPr lang="zh-CN" altLang="en-US" sz="2400">
                <a:sym typeface="+mn-ea"/>
              </a:rPr>
              <a:t>发送消息有</a:t>
            </a:r>
            <a:r>
              <a:rPr lang="zh-CN" altLang="en-US" sz="2400">
                <a:sym typeface="+mn-ea"/>
              </a:rPr>
              <a:t>关系</a:t>
            </a:r>
            <a:endParaRPr lang="zh-CN" altLang="en-US" sz="2400">
              <a:sym typeface="+mn-ea"/>
            </a:endParaRPr>
          </a:p>
        </p:txBody>
      </p:sp>
      <p:pic>
        <p:nvPicPr>
          <p:cNvPr id="5" name="图片 4" descr="381bb9e2-bb22-45cd-824d-8d4db3580e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" y="736600"/>
            <a:ext cx="9144000" cy="1581785"/>
          </a:xfrm>
          <a:prstGeom prst="rect">
            <a:avLst/>
          </a:prstGeom>
        </p:spPr>
      </p:pic>
      <p:pic>
        <p:nvPicPr>
          <p:cNvPr id="2" name="图片 1" descr="83dfa187-5994-42e9-8031-04fa2140ea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9144000" cy="1303020"/>
          </a:xfrm>
          <a:prstGeom prst="rect">
            <a:avLst/>
          </a:prstGeom>
        </p:spPr>
      </p:pic>
      <p:pic>
        <p:nvPicPr>
          <p:cNvPr id="3" name="图片 2" descr="b8810368-28b2-48ab-a8af-b62184f23e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9515"/>
            <a:ext cx="914400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88925" y="1823720"/>
            <a:ext cx="7258050" cy="2799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CN" altLang="en-GB" sz="3760"/>
            </a:br>
            <a:br>
              <a:rPr lang="zh-CN" altLang="en-GB" sz="3760"/>
            </a:br>
            <a:r>
              <a:rPr lang="zh-CN" altLang="en-US" sz="2220">
                <a:sym typeface="+mn-ea"/>
              </a:rPr>
              <a:t>常见问题</a:t>
            </a:r>
            <a:r>
              <a:rPr lang="en-US" altLang="zh-CN" sz="2220">
                <a:sym typeface="+mn-ea"/>
              </a:rPr>
              <a:t>(</a:t>
            </a:r>
            <a:r>
              <a:rPr lang="zh-CN" altLang="en-US" sz="2220">
                <a:sym typeface="+mn-ea"/>
              </a:rPr>
              <a:t>二</a:t>
            </a:r>
            <a:r>
              <a:rPr lang="en-US" altLang="zh-CN" sz="2220">
                <a:sym typeface="+mn-ea"/>
              </a:rPr>
              <a:t>) : </a:t>
            </a:r>
            <a:r>
              <a:rPr lang="zh-CN" altLang="en-US" sz="2220">
                <a:sym typeface="+mn-ea"/>
              </a:rPr>
              <a:t>用户退出登录了还可以收到</a:t>
            </a:r>
            <a:r>
              <a:rPr lang="en-US" altLang="zh-CN" sz="2220">
                <a:sym typeface="+mn-ea"/>
              </a:rPr>
              <a:t>Push</a:t>
            </a:r>
            <a:r>
              <a:rPr lang="zh-CN" altLang="en-US" sz="2220">
                <a:sym typeface="+mn-ea"/>
              </a:rPr>
              <a:t>消息</a:t>
            </a:r>
            <a:endParaRPr lang="zh-CN" altLang="en-US" sz="2220">
              <a:sym typeface="+mn-e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88925" y="1823720"/>
            <a:ext cx="7258050" cy="2799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CN" altLang="en-GB" sz="3760"/>
            </a:br>
            <a:r>
              <a:rPr lang="en-US" altLang="zh-CN" sz="3760"/>
              <a:t>   </a:t>
            </a:r>
            <a:r>
              <a:rPr lang="en-US" altLang="zh-CN" sz="2220">
                <a:sym typeface="+mn-ea"/>
              </a:rPr>
              <a:t>Firebase token</a:t>
            </a:r>
            <a:r>
              <a:rPr lang="zh-CN" altLang="en-US" sz="2220">
                <a:sym typeface="+mn-ea"/>
              </a:rPr>
              <a:t>其实是和设备绑定</a:t>
            </a:r>
            <a:r>
              <a:rPr lang="en-US" altLang="zh-CN" sz="2220">
                <a:sym typeface="+mn-ea"/>
              </a:rPr>
              <a:t>,</a:t>
            </a:r>
            <a:r>
              <a:rPr lang="zh-CN" altLang="en-US" sz="2220">
                <a:sym typeface="+mn-ea"/>
              </a:rPr>
              <a:t>不和用户绑定</a:t>
            </a:r>
            <a:r>
              <a:rPr lang="en-US" altLang="zh-CN" sz="2220">
                <a:sym typeface="+mn-ea"/>
              </a:rPr>
              <a:t>.</a:t>
            </a:r>
            <a:br>
              <a:rPr lang="en-US" altLang="zh-CN" sz="2220">
                <a:sym typeface="+mn-ea"/>
              </a:rPr>
            </a:br>
            <a:r>
              <a:rPr lang="zh-CN" altLang="en-US" sz="2220">
                <a:sym typeface="+mn-ea"/>
              </a:rPr>
              <a:t>当用户登录和登出的时候及时</a:t>
            </a:r>
            <a:r>
              <a:rPr lang="en-US" altLang="zh-CN" sz="2220">
                <a:sym typeface="+mn-ea"/>
              </a:rPr>
              <a:t>update f</a:t>
            </a:r>
            <a:r>
              <a:rPr lang="en-US" altLang="zh-CN" sz="2220">
                <a:sym typeface="+mn-ea"/>
              </a:rPr>
              <a:t>cm tokne</a:t>
            </a:r>
            <a:endParaRPr lang="en-US" altLang="zh-CN" sz="2220">
              <a:sym typeface="+mn-e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88925" y="1823720"/>
            <a:ext cx="7258050" cy="2799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CN" altLang="en-GB" sz="3760"/>
            </a:br>
            <a:br>
              <a:rPr lang="zh-CN" altLang="en-GB" sz="3760"/>
            </a:br>
            <a:r>
              <a:rPr lang="zh-CN" altLang="en-US" sz="2220">
                <a:sym typeface="+mn-ea"/>
              </a:rPr>
              <a:t>常见问题</a:t>
            </a:r>
            <a:r>
              <a:rPr lang="en-US" altLang="zh-CN" sz="2220">
                <a:sym typeface="+mn-ea"/>
              </a:rPr>
              <a:t>(</a:t>
            </a:r>
            <a:r>
              <a:rPr lang="zh-CN" altLang="en-US" sz="2220">
                <a:sym typeface="+mn-ea"/>
              </a:rPr>
              <a:t>三</a:t>
            </a:r>
            <a:r>
              <a:rPr lang="en-US" altLang="zh-CN" sz="2220">
                <a:sym typeface="+mn-ea"/>
              </a:rPr>
              <a:t>) : </a:t>
            </a:r>
            <a:r>
              <a:rPr lang="zh-CN" altLang="en-US" sz="2220">
                <a:sym typeface="+mn-ea"/>
              </a:rPr>
              <a:t>客户端收不到</a:t>
            </a:r>
            <a:r>
              <a:rPr lang="en-US" altLang="zh-CN" sz="2220">
                <a:sym typeface="+mn-ea"/>
              </a:rPr>
              <a:t>Push</a:t>
            </a:r>
            <a:r>
              <a:rPr lang="zh-CN" altLang="en-US" sz="2220">
                <a:sym typeface="+mn-ea"/>
              </a:rPr>
              <a:t>消息</a:t>
            </a:r>
            <a:endParaRPr lang="zh-CN" altLang="en-US" sz="2220">
              <a:sym typeface="+mn-e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500">
                <a:sym typeface="+mn-ea"/>
              </a:rPr>
              <a:t>客户端收不到</a:t>
            </a:r>
            <a:r>
              <a:rPr lang="en-US" altLang="zh-CN" sz="2500">
                <a:sym typeface="+mn-ea"/>
              </a:rPr>
              <a:t>Push</a:t>
            </a:r>
            <a:r>
              <a:rPr lang="zh-CN" altLang="en-US" sz="2500">
                <a:sym typeface="+mn-ea"/>
              </a:rPr>
              <a:t>消息总结</a:t>
            </a:r>
            <a:endParaRPr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2" name="Google Shape;482;p55"/>
          <p:cNvSpPr/>
          <p:nvPr/>
        </p:nvSpPr>
        <p:spPr>
          <a:xfrm>
            <a:off x="3492500" y="1773555"/>
            <a:ext cx="2159635" cy="716280"/>
          </a:xfrm>
          <a:prstGeom prst="roundRect">
            <a:avLst>
              <a:gd name="adj" fmla="val 1808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sym typeface="+mn-ea"/>
              </a:rPr>
              <a:t>检查</a:t>
            </a:r>
            <a:r>
              <a:rPr lang="en-US" altLang="zh-CN" sz="1500">
                <a:sym typeface="+mn-ea"/>
              </a:rPr>
              <a:t> Firebase </a:t>
            </a:r>
            <a:endParaRPr lang="en-US" altLang="zh-CN" sz="1500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sym typeface="+mn-ea"/>
              </a:rPr>
              <a:t>客户端配置</a:t>
            </a:r>
            <a:endParaRPr sz="4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3" name="Google Shape;483;p55"/>
          <p:cNvSpPr/>
          <p:nvPr/>
        </p:nvSpPr>
        <p:spPr>
          <a:xfrm>
            <a:off x="6300470" y="1773555"/>
            <a:ext cx="2082800" cy="716280"/>
          </a:xfrm>
          <a:prstGeom prst="roundRect">
            <a:avLst>
              <a:gd name="adj" fmla="val 1808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sym typeface="+mn-ea"/>
              </a:rPr>
              <a:t>检查</a:t>
            </a:r>
            <a:r>
              <a:rPr lang="en-US" altLang="zh-CN" sz="1500">
                <a:sym typeface="+mn-ea"/>
              </a:rPr>
              <a:t> Firebase </a:t>
            </a:r>
            <a:endParaRPr lang="en-US" altLang="zh-CN" sz="1500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sym typeface="+mn-ea"/>
              </a:rPr>
              <a:t>backend配置</a:t>
            </a:r>
            <a:endParaRPr sz="4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684530" y="1773555"/>
            <a:ext cx="2159635" cy="716280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sym typeface="+mn-ea"/>
              </a:rPr>
              <a:t>检查</a:t>
            </a:r>
            <a:r>
              <a:rPr lang="en-US" altLang="zh-CN" sz="1500">
                <a:sym typeface="+mn-ea"/>
              </a:rPr>
              <a:t> Firebase </a:t>
            </a:r>
            <a:endParaRPr lang="en-US" altLang="zh-CN" sz="1500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sym typeface="+mn-ea"/>
              </a:rPr>
              <a:t>后台配置</a:t>
            </a:r>
            <a:endParaRPr sz="4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5" name="Google Shape;485;p55"/>
          <p:cNvSpPr/>
          <p:nvPr/>
        </p:nvSpPr>
        <p:spPr>
          <a:xfrm>
            <a:off x="7036101" y="2914959"/>
            <a:ext cx="1930800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zh-CN" altLang="en-US" sz="1500">
                <a:sym typeface="+mn-ea"/>
              </a:rPr>
              <a:t>服务端发送消息</a:t>
            </a:r>
            <a:endParaRPr lang="zh-CN" altLang="en-US" sz="1500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注意</a:t>
            </a:r>
            <a:r>
              <a:rPr lang="zh-CN" alt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长度</a:t>
            </a:r>
            <a:endParaRPr lang="zh-CN" altLang="en-GB"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6" name="Google Shape;486;p55"/>
          <p:cNvSpPr/>
          <p:nvPr/>
        </p:nvSpPr>
        <p:spPr>
          <a:xfrm>
            <a:off x="2640936" y="2914959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国内网络</a:t>
            </a:r>
            <a:r>
              <a:rPr lang="zh-CN" altLang="en-US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检查</a:t>
            </a:r>
            <a:endParaRPr lang="zh-CN" altLang="en-US"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VPN</a:t>
            </a:r>
            <a:endParaRPr lang="en-US" altLang="zh-CN"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8" name="Google Shape;488;p55"/>
          <p:cNvSpPr/>
          <p:nvPr/>
        </p:nvSpPr>
        <p:spPr>
          <a:xfrm>
            <a:off x="358895" y="2834949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检查手机是否支持</a:t>
            </a:r>
            <a:r>
              <a:rPr lang="en-US" altLang="zh-C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Google servic</a:t>
            </a:r>
            <a:r>
              <a:rPr lang="en-US" altLang="zh-C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e</a:t>
            </a:r>
            <a:endParaRPr lang="en-US" altLang="zh-CN"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9" name="Google Shape;489;p55"/>
          <p:cNvSpPr/>
          <p:nvPr/>
        </p:nvSpPr>
        <p:spPr>
          <a:xfrm>
            <a:off x="6858301" y="4056688"/>
            <a:ext cx="1930800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注意发送</a:t>
            </a:r>
            <a:r>
              <a:rPr lang="zh-CN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的</a:t>
            </a:r>
            <a:endParaRPr lang="zh-CN"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消息</a:t>
            </a:r>
            <a:r>
              <a:rPr lang="zh-CN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类型</a:t>
            </a:r>
            <a:endParaRPr lang="zh-CN"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90" name="Google Shape;490;p55"/>
          <p:cNvSpPr/>
          <p:nvPr/>
        </p:nvSpPr>
        <p:spPr>
          <a:xfrm>
            <a:off x="2507586" y="4056688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GB" sz="1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1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安卓高版本权限</a:t>
            </a:r>
            <a:endParaRPr lang="zh-CN" altLang="en-GB" sz="1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91" name="Google Shape;491;p55"/>
          <p:cNvSpPr/>
          <p:nvPr/>
        </p:nvSpPr>
        <p:spPr>
          <a:xfrm>
            <a:off x="4682903" y="4056688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sym typeface="+mn-ea"/>
              </a:rPr>
              <a:t>服务端发送消息</a:t>
            </a:r>
            <a:endParaRPr lang="zh-CN" altLang="en-US" sz="1500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注意</a:t>
            </a:r>
            <a:r>
              <a:rPr lang="en-US" altLang="zh-C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QPS</a:t>
            </a:r>
            <a:endParaRPr lang="en-US" altLang="zh-CN"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2" name="Google Shape;492;p55"/>
          <p:cNvSpPr/>
          <p:nvPr/>
        </p:nvSpPr>
        <p:spPr>
          <a:xfrm>
            <a:off x="332225" y="4056688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zh-CN" altLang="en-US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安卓通知开关</a:t>
            </a:r>
            <a:endParaRPr lang="zh-CN" altLang="en-US"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491;p55"/>
          <p:cNvSpPr/>
          <p:nvPr>
            <p:custDataLst>
              <p:tags r:id="rId1"/>
            </p:custDataLst>
          </p:nvPr>
        </p:nvSpPr>
        <p:spPr>
          <a:xfrm>
            <a:off x="4922933" y="2914958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前后端检查</a:t>
            </a:r>
            <a:endParaRPr lang="zh-CN" altLang="en-GB"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FCM Tok</a:t>
            </a:r>
            <a:r>
              <a:rPr lang="en-US" altLang="zh-C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en</a:t>
            </a:r>
            <a:endParaRPr lang="en-US" altLang="zh-CN"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694690" y="2077720"/>
            <a:ext cx="638238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9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CN" sz="3760"/>
              <a:t>1.</a:t>
            </a:r>
            <a:r>
              <a:rPr lang="zh-CN" altLang="en-US" sz="3760">
                <a:sym typeface="+mn-ea"/>
              </a:rPr>
              <a:t>设备与服务器建立长链接</a:t>
            </a:r>
            <a:br>
              <a:rPr lang="zh-CN" altLang="en-US" sz="3760">
                <a:sym typeface="+mn-ea"/>
              </a:rPr>
            </a:br>
            <a:br>
              <a:rPr lang="zh-CN" altLang="en-US" sz="3760">
                <a:sym typeface="+mn-ea"/>
              </a:rPr>
            </a:br>
            <a:r>
              <a:rPr lang="en-US" altLang="zh-CN" sz="3760">
                <a:sym typeface="+mn-ea"/>
              </a:rPr>
              <a:t>2.</a:t>
            </a:r>
            <a:r>
              <a:rPr lang="zh-CN" altLang="en-US" sz="3760">
                <a:sym typeface="+mn-ea"/>
              </a:rPr>
              <a:t>实现消息的实时通信</a:t>
            </a:r>
            <a:br>
              <a:rPr lang="zh-CN" altLang="en-US" sz="3760"/>
            </a:br>
            <a:br>
              <a:rPr lang="zh-CN" altLang="en-GB" sz="3760"/>
            </a:br>
            <a:endParaRPr lang="zh-CN" altLang="en-US" sz="3760"/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88925" y="1823720"/>
            <a:ext cx="7258050" cy="2799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CN" altLang="en-GB" sz="3760"/>
            </a:br>
            <a:br>
              <a:rPr lang="zh-CN" altLang="en-GB" sz="3760"/>
            </a:br>
            <a:r>
              <a:rPr lang="zh-CN" altLang="en-US" sz="2220">
                <a:sym typeface="+mn-ea"/>
              </a:rPr>
              <a:t>常见问题</a:t>
            </a:r>
            <a:r>
              <a:rPr lang="en-US" altLang="zh-CN" sz="2220">
                <a:sym typeface="+mn-ea"/>
              </a:rPr>
              <a:t>(</a:t>
            </a:r>
            <a:r>
              <a:rPr lang="zh-CN" altLang="en-US" sz="2220">
                <a:sym typeface="+mn-ea"/>
              </a:rPr>
              <a:t>四</a:t>
            </a:r>
            <a:r>
              <a:rPr lang="en-US" altLang="zh-CN" sz="2220">
                <a:sym typeface="+mn-ea"/>
              </a:rPr>
              <a:t>) : </a:t>
            </a:r>
            <a:r>
              <a:rPr lang="zh-CN" altLang="en-US" sz="2220">
                <a:sym typeface="+mn-ea"/>
              </a:rPr>
              <a:t>如何提高</a:t>
            </a:r>
            <a:r>
              <a:rPr lang="en-US" altLang="zh-CN" sz="2220">
                <a:sym typeface="+mn-ea"/>
              </a:rPr>
              <a:t>Push</a:t>
            </a:r>
            <a:r>
              <a:rPr lang="zh-CN" altLang="en-US" sz="2220">
                <a:sym typeface="+mn-ea"/>
              </a:rPr>
              <a:t>到达率</a:t>
            </a:r>
            <a:endParaRPr lang="zh-CN" altLang="en-US" sz="2220">
              <a:sym typeface="+mn-e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500">
                <a:sym typeface="+mn-ea"/>
              </a:rPr>
              <a:t>如何提高</a:t>
            </a:r>
            <a:r>
              <a:rPr lang="en-US" altLang="zh-CN" sz="2500">
                <a:sym typeface="+mn-ea"/>
              </a:rPr>
              <a:t>Push</a:t>
            </a:r>
            <a:r>
              <a:rPr lang="zh-CN" altLang="en-US" sz="2500">
                <a:sym typeface="+mn-ea"/>
              </a:rPr>
              <a:t>到达率</a:t>
            </a:r>
            <a:endParaRPr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1" name="Google Shape;481;p55"/>
          <p:cNvSpPr/>
          <p:nvPr/>
        </p:nvSpPr>
        <p:spPr>
          <a:xfrm>
            <a:off x="6779260" y="1964690"/>
            <a:ext cx="2138680" cy="71628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申请前台服务</a:t>
            </a:r>
            <a:endParaRPr lang="en-GB"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startForegroundService</a:t>
            </a:r>
            <a:endParaRPr lang="en-GB" sz="12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2" name="Google Shape;482;p55"/>
          <p:cNvSpPr/>
          <p:nvPr/>
        </p:nvSpPr>
        <p:spPr>
          <a:xfrm>
            <a:off x="2507586" y="1952300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离线消息存储</a:t>
            </a:r>
            <a:endParaRPr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3" name="Google Shape;483;p55"/>
          <p:cNvSpPr/>
          <p:nvPr/>
        </p:nvSpPr>
        <p:spPr>
          <a:xfrm>
            <a:off x="4619625" y="1951990"/>
            <a:ext cx="2059940" cy="716280"/>
          </a:xfrm>
          <a:prstGeom prst="roundRect">
            <a:avLst>
              <a:gd name="adj" fmla="val 1808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避免被系统优化清理</a:t>
            </a:r>
            <a:endParaRPr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332225" y="1952300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zh-CN" sz="1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使用厂商</a:t>
            </a:r>
            <a:r>
              <a:rPr lang="en-US" altLang="zh-CN" sz="1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Push+FCM</a:t>
            </a:r>
            <a:endParaRPr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5" name="Google Shape;485;p55"/>
          <p:cNvSpPr/>
          <p:nvPr/>
        </p:nvSpPr>
        <p:spPr>
          <a:xfrm>
            <a:off x="6858301" y="3004494"/>
            <a:ext cx="1930800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500">
                <a:sym typeface="+mn-ea"/>
              </a:rPr>
              <a:t>优化设备兼容性</a:t>
            </a:r>
            <a:endParaRPr sz="4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6" name="Google Shape;486;p55"/>
          <p:cNvSpPr/>
          <p:nvPr/>
        </p:nvSpPr>
        <p:spPr>
          <a:xfrm>
            <a:off x="2507586" y="3004494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500">
                <a:sym typeface="+mn-ea"/>
              </a:rPr>
              <a:t>分群推送</a:t>
            </a:r>
            <a:r>
              <a:rPr lang="en-US" sz="1500">
                <a:sym typeface="+mn-ea"/>
              </a:rPr>
              <a:t>(</a:t>
            </a:r>
            <a:r>
              <a:rPr lang="zh-CN" altLang="en-US" sz="1500">
                <a:sym typeface="+mn-ea"/>
              </a:rPr>
              <a:t>订阅</a:t>
            </a:r>
            <a:r>
              <a:rPr lang="en-US" sz="1500">
                <a:sym typeface="+mn-ea"/>
              </a:rPr>
              <a:t>)</a:t>
            </a:r>
            <a:endParaRPr lang="en-US" sz="1500">
              <a:ea typeface="宋体" charset="0"/>
              <a:sym typeface="+mn-ea"/>
            </a:endParaRPr>
          </a:p>
        </p:txBody>
      </p:sp>
      <p:sp>
        <p:nvSpPr>
          <p:cNvPr id="487" name="Google Shape;487;p55"/>
          <p:cNvSpPr/>
          <p:nvPr/>
        </p:nvSpPr>
        <p:spPr>
          <a:xfrm>
            <a:off x="4662805" y="3004185"/>
            <a:ext cx="2059305" cy="716280"/>
          </a:xfrm>
          <a:prstGeom prst="roundRect">
            <a:avLst>
              <a:gd name="adj" fmla="val 1808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500">
                <a:sym typeface="+mn-ea"/>
              </a:rPr>
              <a:t>个性化内容</a:t>
            </a:r>
            <a:endParaRPr sz="1500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偏好或行为定制通知内容</a:t>
            </a:r>
            <a:endParaRPr sz="12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8" name="Google Shape;488;p55"/>
          <p:cNvSpPr/>
          <p:nvPr/>
        </p:nvSpPr>
        <p:spPr>
          <a:xfrm>
            <a:off x="332225" y="3004494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电池优化</a:t>
            </a:r>
            <a:endParaRPr lang="en-GB"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手动将应用加入系统白名单</a:t>
            </a:r>
            <a:endParaRPr lang="en-GB" sz="10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9" name="Google Shape;489;p55"/>
          <p:cNvSpPr/>
          <p:nvPr/>
        </p:nvSpPr>
        <p:spPr>
          <a:xfrm>
            <a:off x="6858301" y="4056688"/>
            <a:ext cx="1930800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500">
                <a:sym typeface="+mn-ea"/>
              </a:rPr>
              <a:t>用户体验设计</a:t>
            </a:r>
            <a:endParaRPr sz="15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90" name="Google Shape;490;p55"/>
          <p:cNvSpPr/>
          <p:nvPr/>
        </p:nvSpPr>
        <p:spPr>
          <a:xfrm>
            <a:off x="2507586" y="4056688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控制推送频率</a:t>
            </a:r>
            <a:endParaRPr sz="4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91" name="Google Shape;491;p55"/>
          <p:cNvSpPr/>
          <p:nvPr/>
        </p:nvSpPr>
        <p:spPr>
          <a:xfrm>
            <a:off x="4682903" y="4056688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控制消息</a:t>
            </a:r>
            <a:r>
              <a:rPr lang="zh-CN" alt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优先级</a:t>
            </a:r>
            <a:endParaRPr lang="zh-CN" altLang="en-GB"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2" name="Google Shape;492;p55"/>
          <p:cNvSpPr/>
          <p:nvPr/>
        </p:nvSpPr>
        <p:spPr>
          <a:xfrm>
            <a:off x="332225" y="4056688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>
                <a:sym typeface="+mn-ea"/>
              </a:rPr>
              <a:t>推送策略制定</a:t>
            </a:r>
            <a:endParaRPr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88925" y="1823720"/>
            <a:ext cx="7258050" cy="2799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CN" altLang="en-GB" sz="3760"/>
            </a:br>
            <a:br>
              <a:rPr lang="zh-CN" altLang="en-GB" sz="3760"/>
            </a:br>
            <a:r>
              <a:rPr lang="zh-CN" altLang="en-US" sz="2220">
                <a:sym typeface="+mn-ea"/>
              </a:rPr>
              <a:t>常见问题</a:t>
            </a:r>
            <a:r>
              <a:rPr lang="en-US" altLang="zh-CN" sz="2220">
                <a:sym typeface="+mn-ea"/>
              </a:rPr>
              <a:t>(</a:t>
            </a:r>
            <a:r>
              <a:rPr lang="zh-CN" altLang="en-US" sz="2220">
                <a:sym typeface="+mn-ea"/>
              </a:rPr>
              <a:t>五</a:t>
            </a:r>
            <a:r>
              <a:rPr lang="en-US" altLang="zh-CN" sz="2220">
                <a:sym typeface="+mn-ea"/>
              </a:rPr>
              <a:t>) : </a:t>
            </a:r>
            <a:r>
              <a:rPr lang="en-GB" sz="2220">
                <a:solidFill>
                  <a:srgbClr val="1E1E1E"/>
                </a:solidFill>
                <a:sym typeface="Google Sans"/>
              </a:rPr>
              <a:t>startForegroundService</a:t>
            </a:r>
            <a:r>
              <a:rPr lang="zh-CN" altLang="en-GB" sz="2220">
                <a:solidFill>
                  <a:srgbClr val="1E1E1E"/>
                </a:solidFill>
                <a:sym typeface="Google Sans"/>
              </a:rPr>
              <a:t>的坑</a:t>
            </a:r>
            <a:endParaRPr lang="zh-CN" altLang="en-US" sz="2220">
              <a:sym typeface="+mn-e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/>
          <p:nvPr/>
        </p:nvSpPr>
        <p:spPr>
          <a:xfrm>
            <a:off x="332835" y="173205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startForegroundService</a:t>
            </a:r>
            <a:r>
              <a:rPr lang="zh-CN" altLang="en-GB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的</a:t>
            </a:r>
            <a:r>
              <a:rPr lang="zh-CN" altLang="en-GB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坑</a:t>
            </a:r>
            <a:endParaRPr lang="zh-CN" altLang="en-GB" sz="2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1" name="Google Shape;481;p55"/>
          <p:cNvSpPr/>
          <p:nvPr/>
        </p:nvSpPr>
        <p:spPr>
          <a:xfrm>
            <a:off x="6478905" y="3755390"/>
            <a:ext cx="2104390" cy="71628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startForeground</a:t>
            </a:r>
            <a:endParaRPr lang="en-GB"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foregroundServiceType</a:t>
            </a:r>
            <a:endParaRPr lang="zh-CN" altLang="en-US" sz="12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2" name="Google Shape;482;p55"/>
          <p:cNvSpPr/>
          <p:nvPr/>
        </p:nvSpPr>
        <p:spPr>
          <a:xfrm>
            <a:off x="3713480" y="2919095"/>
            <a:ext cx="1931035" cy="550545"/>
          </a:xfrm>
          <a:prstGeom prst="roundRect">
            <a:avLst>
              <a:gd name="adj" fmla="val 1808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Crash</a:t>
            </a:r>
            <a:endParaRPr lang="en-US" altLang="zh-CN"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3" name="Google Shape;483;p55"/>
          <p:cNvSpPr/>
          <p:nvPr/>
        </p:nvSpPr>
        <p:spPr>
          <a:xfrm>
            <a:off x="6527165" y="2397125"/>
            <a:ext cx="1835150" cy="716280"/>
          </a:xfrm>
          <a:prstGeom prst="roundRect">
            <a:avLst>
              <a:gd name="adj" fmla="val 1808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启动权限问题</a:t>
            </a:r>
            <a:endParaRPr lang="zh-CN"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32</a:t>
            </a:r>
            <a:r>
              <a:rPr lang="zh-CN" altLang="en-US" sz="10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以上POST_NOTIFICATIONS</a:t>
            </a:r>
            <a:endParaRPr lang="zh-CN" altLang="en-US" sz="10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3712845" y="1749425"/>
            <a:ext cx="1931670" cy="550545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ANR</a:t>
            </a:r>
            <a:endParaRPr lang="en-US"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8" name="Google Shape;488;p55"/>
          <p:cNvSpPr/>
          <p:nvPr/>
        </p:nvSpPr>
        <p:spPr>
          <a:xfrm>
            <a:off x="6478905" y="1116965"/>
            <a:ext cx="1835785" cy="614680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5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启动问题</a:t>
            </a:r>
            <a:endParaRPr lang="en-GB"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图片 1" descr="8101733327729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310" y="823595"/>
            <a:ext cx="1993265" cy="43199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95425"/>
            <a:ext cx="9232900" cy="3010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505960"/>
            <a:ext cx="9232900" cy="637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232900" cy="16395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总结</a:t>
            </a:r>
            <a:endParaRPr lang="zh-CN" sz="2800" b="1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1" name="Google Shape;481;p55"/>
          <p:cNvSpPr/>
          <p:nvPr/>
        </p:nvSpPr>
        <p:spPr>
          <a:xfrm>
            <a:off x="6911975" y="1737360"/>
            <a:ext cx="2138680" cy="71628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客户端接收</a:t>
            </a:r>
            <a:r>
              <a:rPr lang="en-US" altLang="zh-CN" sz="12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FCM message </a:t>
            </a:r>
            <a:endParaRPr lang="en-US" altLang="zh-CN" sz="12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2" name="Google Shape;482;p55"/>
          <p:cNvSpPr/>
          <p:nvPr/>
        </p:nvSpPr>
        <p:spPr>
          <a:xfrm>
            <a:off x="2588866" y="1737670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了解</a:t>
            </a:r>
            <a:r>
              <a:rPr lang="en-US" altLang="zh-CN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FCM</a:t>
            </a:r>
            <a:endParaRPr lang="zh-CN" altLang="en-US"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3" name="Google Shape;483;p55"/>
          <p:cNvSpPr/>
          <p:nvPr/>
        </p:nvSpPr>
        <p:spPr>
          <a:xfrm>
            <a:off x="4662170" y="1737995"/>
            <a:ext cx="2059940" cy="716280"/>
          </a:xfrm>
          <a:prstGeom prst="roundRect">
            <a:avLst>
              <a:gd name="adj" fmla="val 1808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FCM</a:t>
            </a:r>
            <a:r>
              <a:rPr lang="zh-CN" altLang="en-US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前后端配置</a:t>
            </a:r>
            <a:endParaRPr lang="en-US" altLang="zh-CN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332225" y="1737670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对比常用</a:t>
            </a:r>
            <a:r>
              <a:rPr lang="en-US" altLang="zh-CN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Push </a:t>
            </a:r>
            <a:r>
              <a:rPr lang="en-US" altLang="zh-CN" sz="1600">
                <a:solidFill>
                  <a:srgbClr val="1E1E1E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rPr>
              <a:t>SDK</a:t>
            </a:r>
            <a:endParaRPr lang="en-US" altLang="zh-CN" sz="16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5" name="Google Shape;485;p55"/>
          <p:cNvSpPr/>
          <p:nvPr/>
        </p:nvSpPr>
        <p:spPr>
          <a:xfrm>
            <a:off x="6946265" y="3004185"/>
            <a:ext cx="1931035" cy="71628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startForegroundService</a:t>
            </a:r>
            <a:endParaRPr lang="en-US" sz="1500">
              <a:sym typeface="+mn-ea"/>
            </a:endParaRPr>
          </a:p>
        </p:txBody>
      </p:sp>
      <p:sp>
        <p:nvSpPr>
          <p:cNvPr id="486" name="Google Shape;486;p55"/>
          <p:cNvSpPr/>
          <p:nvPr/>
        </p:nvSpPr>
        <p:spPr>
          <a:xfrm>
            <a:off x="2507586" y="3004494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FCM</a:t>
            </a:r>
            <a:r>
              <a:rPr lang="zh-CN" altLang="en-US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常遇到的坑</a:t>
            </a:r>
            <a:endParaRPr lang="zh-CN" altLang="en-US" sz="1500">
              <a:ea typeface="宋体" charset="0"/>
              <a:sym typeface="+mn-ea"/>
            </a:endParaRPr>
          </a:p>
        </p:txBody>
      </p:sp>
      <p:sp>
        <p:nvSpPr>
          <p:cNvPr id="487" name="Google Shape;487;p55"/>
          <p:cNvSpPr/>
          <p:nvPr/>
        </p:nvSpPr>
        <p:spPr>
          <a:xfrm>
            <a:off x="4662805" y="3004185"/>
            <a:ext cx="2059305" cy="716280"/>
          </a:xfrm>
          <a:prstGeom prst="roundRect">
            <a:avLst>
              <a:gd name="adj" fmla="val 1808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>
                <a:ea typeface="宋体" charset="0"/>
                <a:sym typeface="+mn-ea"/>
              </a:rPr>
              <a:t>提高</a:t>
            </a:r>
            <a:r>
              <a:rPr lang="en-US" altLang="zh-CN" sz="1200">
                <a:ea typeface="宋体" charset="0"/>
                <a:sym typeface="+mn-ea"/>
              </a:rPr>
              <a:t>Push</a:t>
            </a:r>
            <a:r>
              <a:rPr lang="zh-CN" altLang="en-US" sz="1200">
                <a:ea typeface="宋体" charset="0"/>
                <a:sym typeface="+mn-ea"/>
              </a:rPr>
              <a:t>到达率</a:t>
            </a:r>
            <a:endParaRPr lang="zh-CN" sz="1200">
              <a:solidFill>
                <a:srgbClr val="1E1E1E"/>
              </a:solidFill>
              <a:latin typeface="Roboto Mono Light" panose="00000009000000000000"/>
              <a:ea typeface="Roboto Mono Light" panose="00000009000000000000"/>
              <a:cs typeface="Roboto Mono Light" panose="00000009000000000000"/>
              <a:sym typeface="Roboto Mono Light" panose="00000009000000000000"/>
            </a:endParaRPr>
          </a:p>
        </p:txBody>
      </p:sp>
      <p:sp>
        <p:nvSpPr>
          <p:cNvPr id="488" name="Google Shape;488;p55"/>
          <p:cNvSpPr/>
          <p:nvPr/>
        </p:nvSpPr>
        <p:spPr>
          <a:xfrm>
            <a:off x="332225" y="3004494"/>
            <a:ext cx="1931100" cy="716400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服务端如何发送</a:t>
            </a:r>
            <a:r>
              <a:rPr lang="en-US" altLang="zh-CN" sz="16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FCM message</a:t>
            </a:r>
            <a:endParaRPr lang="zh-CN" altLang="en-US" sz="16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85"/>
          <p:cNvPicPr preferRelativeResize="0"/>
          <p:nvPr/>
        </p:nvPicPr>
        <p:blipFill rotWithShape="1">
          <a:blip r:embed="rId1"/>
          <a:srcRect t="7018" b="10117"/>
          <a:stretch>
            <a:fillRect/>
          </a:stretch>
        </p:blipFill>
        <p:spPr>
          <a:xfrm>
            <a:off x="908200" y="1433025"/>
            <a:ext cx="6843600" cy="3189900"/>
          </a:xfrm>
          <a:prstGeom prst="roundRect">
            <a:avLst>
              <a:gd name="adj" fmla="val 4307"/>
            </a:avLst>
          </a:prstGeom>
          <a:noFill/>
          <a:ln>
            <a:noFill/>
          </a:ln>
        </p:spPr>
      </p:pic>
      <p:sp>
        <p:nvSpPr>
          <p:cNvPr id="422" name="Google Shape;422;p85"/>
          <p:cNvSpPr txBox="1"/>
          <p:nvPr/>
        </p:nvSpPr>
        <p:spPr>
          <a:xfrm>
            <a:off x="1624125" y="363150"/>
            <a:ext cx="58959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Thank You!</a:t>
            </a:r>
            <a:endParaRPr sz="4900">
              <a:solidFill>
                <a:schemeClr val="l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694690" y="2077720"/>
            <a:ext cx="638238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zh-CN" altLang="en-GB" sz="3760"/>
            </a:br>
            <a:r>
              <a:rPr lang="zh-CN" altLang="en-GB" sz="3760"/>
              <a:t>用过哪些</a:t>
            </a:r>
            <a:r>
              <a:rPr lang="en-US" altLang="zh-CN" sz="3760"/>
              <a:t>push sdk ?</a:t>
            </a:r>
            <a:endParaRPr lang="en-US" altLang="zh-CN" sz="3760"/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0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20200" cy="1381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757930"/>
            <a:ext cx="9041765" cy="13855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1426845"/>
            <a:ext cx="9042400" cy="12693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700" y="2696210"/>
            <a:ext cx="90297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021732869101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0" y="0"/>
            <a:ext cx="9726295" cy="5144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681990" y="1988820"/>
            <a:ext cx="6382385" cy="254508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3760">
                <a:sym typeface="+mn-ea"/>
              </a:rPr>
              <a:t> (FCM) 是一种跨平台消息传递解决方案，可供您可靠地传递消息，且无需任何费用。</a:t>
            </a:r>
            <a:endParaRPr lang="zh-CN" altLang="en-US" sz="3760">
              <a:sym typeface="+mn-e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 </a:t>
            </a:r>
            <a:endParaRPr lang="en-US"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56515" y="224790"/>
            <a:ext cx="8192770" cy="4256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48253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vFest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</Words>
  <Application>WPS 演示</Application>
  <PresentationFormat/>
  <Paragraphs>177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Arial</vt:lpstr>
      <vt:lpstr>宋体</vt:lpstr>
      <vt:lpstr>Wingdings</vt:lpstr>
      <vt:lpstr>Arial</vt:lpstr>
      <vt:lpstr>Google Sans</vt:lpstr>
      <vt:lpstr>Thonburi</vt:lpstr>
      <vt:lpstr>Roboto Mono Light</vt:lpstr>
      <vt:lpstr>Google Sans Medium</vt:lpstr>
      <vt:lpstr>宋体</vt:lpstr>
      <vt:lpstr>汉仪书宋二KW</vt:lpstr>
      <vt:lpstr>微软雅黑</vt:lpstr>
      <vt:lpstr>汉仪旗黑</vt:lpstr>
      <vt:lpstr>Arial Unicode MS</vt:lpstr>
      <vt:lpstr>Google Sans SemiBold</vt:lpstr>
      <vt:lpstr>DevFest 2024</vt:lpstr>
      <vt:lpstr> Firebase Cloud Messaging         在移动端应用</vt:lpstr>
      <vt:lpstr> push 原理是什么？</vt:lpstr>
      <vt:lpstr>1.设备与服务器建立长链接  2.实现消息的实时通信  </vt:lpstr>
      <vt:lpstr> 用过哪些push sdk ?</vt:lpstr>
      <vt:lpstr>PowerPoint 演示文稿</vt:lpstr>
      <vt:lpstr>PowerPoint 演示文稿</vt:lpstr>
      <vt:lpstr>PowerPoint 演示文稿</vt:lpstr>
      <vt:lpstr> (FCM) 是一种跨平台消息传递解决方案，可供您可靠地传递消息，且无需任何费用。</vt:lpstr>
      <vt:lpstr>PowerPoint 演示文稿</vt:lpstr>
      <vt:lpstr> FCM 前后端配置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常见问题(一) : APP在前台时可以收到onMessageReceived()但是不显示Notification， 后台时显示Notification但是不onMessageReceived()</vt:lpstr>
      <vt:lpstr>PowerPoint 演示文稿</vt:lpstr>
      <vt:lpstr>  常见问题(二) : 用户退出登录了还可以收到Push消息</vt:lpstr>
      <vt:lpstr>    Firebase token其实是和设备绑定,不和用户绑定. 当用户登录和登出的时候及时update fcm tokne</vt:lpstr>
      <vt:lpstr>  常见问题(三) : 客户端收不到Push消息</vt:lpstr>
      <vt:lpstr>PowerPoint 演示文稿</vt:lpstr>
      <vt:lpstr>  常见问题(四) : 如何提高Push到达率</vt:lpstr>
      <vt:lpstr>PowerPoint 演示文稿</vt:lpstr>
      <vt:lpstr>  常见问题(五) : startForegroundService的坑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Firebase Cloud Messaging      在移动端应用</dc:title>
  <dc:creator/>
  <cp:lastModifiedBy>张海龙</cp:lastModifiedBy>
  <cp:revision>57</cp:revision>
  <dcterms:created xsi:type="dcterms:W3CDTF">2024-12-05T18:29:06Z</dcterms:created>
  <dcterms:modified xsi:type="dcterms:W3CDTF">2024-12-05T18:29:06Z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24E4B096A56087507E7A4967B3CCB87E_42</vt:lpwstr>
  </property>
  <property fmtid="{D5CDD505-2E9C-101B-9397-08002B2CF9AE}" pid="3" name="KSOProductBuildVer">
    <vt:lpwstr>2052-6.5.2.8766</vt:lpwstr>
  </property>
</Properties>
</file>